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30"/>
  </p:notesMasterIdLst>
  <p:sldIdLst>
    <p:sldId id="2058" r:id="rId3"/>
    <p:sldId id="2193" r:id="rId4"/>
    <p:sldId id="2369" r:id="rId5"/>
    <p:sldId id="2372" r:id="rId6"/>
    <p:sldId id="2374" r:id="rId7"/>
    <p:sldId id="2376" r:id="rId8"/>
    <p:sldId id="2378" r:id="rId9"/>
    <p:sldId id="2380" r:id="rId10"/>
    <p:sldId id="2382" r:id="rId11"/>
    <p:sldId id="2384" r:id="rId12"/>
    <p:sldId id="2387" r:id="rId13"/>
    <p:sldId id="2389" r:id="rId14"/>
    <p:sldId id="1537" r:id="rId15"/>
    <p:sldId id="2334" r:id="rId16"/>
    <p:sldId id="2197" r:id="rId17"/>
    <p:sldId id="2200" r:id="rId18"/>
    <p:sldId id="2354" r:id="rId19"/>
    <p:sldId id="2198" r:id="rId20"/>
    <p:sldId id="2355" r:id="rId21"/>
    <p:sldId id="2357" r:id="rId22"/>
    <p:sldId id="2325" r:id="rId23"/>
    <p:sldId id="2350" r:id="rId24"/>
    <p:sldId id="1968" r:id="rId25"/>
    <p:sldId id="2174" r:id="rId26"/>
    <p:sldId id="2327" r:id="rId27"/>
    <p:sldId id="2329" r:id="rId28"/>
    <p:sldId id="196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2A9B2"/>
    <a:srgbClr val="E3A6B6"/>
    <a:srgbClr val="B2C7D3"/>
    <a:srgbClr val="474B48"/>
    <a:srgbClr val="E3E8E7"/>
    <a:srgbClr val="E22A30"/>
    <a:srgbClr val="F5D4D8"/>
    <a:srgbClr val="F4F1F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8" autoAdjust="0"/>
    <p:restoredTop sz="82139" autoAdjust="0"/>
  </p:normalViewPr>
  <p:slideViewPr>
    <p:cSldViewPr snapToGrid="0">
      <p:cViewPr varScale="1">
        <p:scale>
          <a:sx n="61" d="100"/>
          <a:sy n="61" d="100"/>
        </p:scale>
        <p:origin x="4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17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21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023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65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6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0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57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03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7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6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42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22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59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555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99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968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79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9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3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26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72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98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8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26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6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0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4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81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4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331" y="152088"/>
            <a:ext cx="7672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Helvetica Neue For Number"/>
              </a:rPr>
              <a:t>2.1</a:t>
            </a:r>
            <a:r>
              <a:rPr lang="zh-CN" altLang="en-US" dirty="0">
                <a:latin typeface="Helvetica Neue For Number"/>
              </a:rPr>
              <a:t>第一节 汉字形义统一的</a:t>
            </a:r>
            <a:r>
              <a:rPr lang="zh-CN" altLang="en-US" dirty="0" smtClean="0">
                <a:latin typeface="Helvetica Neue For Number"/>
              </a:rPr>
              <a:t>条件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7562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036790"/>
            <a:ext cx="10799436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下列各组字，象形、指事、会意、形声四种结构类型都具备的一组是（ ）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C00000"/>
                </a:solidFill>
              </a:rPr>
              <a:t>A</a:t>
            </a:r>
            <a:r>
              <a:rPr lang="en-US" altLang="zh-CN" sz="3200" dirty="0">
                <a:solidFill>
                  <a:srgbClr val="C00000"/>
                </a:solidFill>
              </a:rPr>
              <a:t>:</a:t>
            </a:r>
            <a:r>
              <a:rPr lang="zh-CN" altLang="en-US" sz="3200" dirty="0">
                <a:solidFill>
                  <a:srgbClr val="C00000"/>
                </a:solidFill>
              </a:rPr>
              <a:t>戶 甘 森 雞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B:</a:t>
            </a:r>
            <a:r>
              <a:rPr lang="zh-CN" altLang="en-US" sz="3200" dirty="0"/>
              <a:t>其 閩 築 海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C:</a:t>
            </a:r>
            <a:r>
              <a:rPr lang="zh-CN" altLang="en-US" sz="3200" dirty="0"/>
              <a:t>元 馭 柴 淚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D:</a:t>
            </a:r>
            <a:r>
              <a:rPr lang="zh-CN" altLang="en-US" sz="3200" dirty="0"/>
              <a:t>韭 禮 汝 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1710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7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036790"/>
            <a:ext cx="10799436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下列各组字，象形、指事、会意、形声四种结构类型都具备的一组是（ ）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C00000"/>
                </a:solidFill>
              </a:rPr>
              <a:t>A</a:t>
            </a:r>
            <a:r>
              <a:rPr lang="en-US" altLang="zh-CN" sz="3200" dirty="0">
                <a:solidFill>
                  <a:srgbClr val="C00000"/>
                </a:solidFill>
              </a:rPr>
              <a:t>:</a:t>
            </a:r>
            <a:r>
              <a:rPr lang="zh-CN" altLang="en-US" sz="3200" dirty="0">
                <a:solidFill>
                  <a:srgbClr val="C00000"/>
                </a:solidFill>
              </a:rPr>
              <a:t>口 甘 莫 菽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B:</a:t>
            </a:r>
            <a:r>
              <a:rPr lang="zh-CN" altLang="en-US" sz="3200" dirty="0"/>
              <a:t>犬 下 益 伐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C:</a:t>
            </a:r>
            <a:r>
              <a:rPr lang="zh-CN" altLang="en-US" sz="3200" dirty="0"/>
              <a:t>又 及 取 行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目 耳 嵩 岭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0810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9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294056"/>
            <a:ext cx="10799436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下列各组字中，义符相同的一组是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（</a:t>
            </a:r>
            <a:r>
              <a:rPr lang="en-US" altLang="zh-CN" sz="3200" dirty="0" smtClean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C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）</a:t>
            </a:r>
            <a:endParaRPr lang="zh-CN" altLang="en-US" sz="3200" dirty="0">
              <a:solidFill>
                <a:srgbClr val="47494B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A</a:t>
            </a:r>
            <a:r>
              <a:rPr lang="en-US" altLang="zh-CN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: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溪、溪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B: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游、游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C:</a:t>
            </a:r>
            <a:r>
              <a:rPr lang="zh-CN" altLang="en-US" sz="3200" dirty="0" smtClean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犹、猷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D</a:t>
            </a:r>
            <a:r>
              <a:rPr lang="en-US" altLang="zh-CN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:</a:t>
            </a:r>
            <a:r>
              <a:rPr lang="en-US" altLang="zh-CN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​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腾、胜</a:t>
            </a:r>
            <a:endParaRPr lang="zh-CN" altLang="en-US" sz="3200" dirty="0">
              <a:solidFill>
                <a:srgbClr val="47494B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1804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31474" y="461459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犹：</a:t>
            </a:r>
            <a:r>
              <a:rPr lang="zh-CN" altLang="zh-CN" sz="2400" kern="1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经过</a:t>
            </a: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远景规划和长期选育得到的良犬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猷：</a:t>
            </a:r>
            <a:r>
              <a:rPr lang="en-US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you</a:t>
            </a:r>
            <a:r>
              <a:rPr lang="zh-CN" altLang="zh-CN" sz="2400" kern="1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二声，本义为某种兽的名称，猴属。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8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9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3986" y="1610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2.2</a:t>
            </a:r>
            <a:r>
              <a:rPr lang="zh-CN" altLang="en-US" dirty="0">
                <a:latin typeface="Helvetica Neue For Number"/>
              </a:rPr>
              <a:t>第二节 汉字的结构与词义的</a:t>
            </a:r>
            <a:r>
              <a:rPr lang="zh-CN" altLang="en-US" dirty="0" smtClean="0">
                <a:latin typeface="Helvetica Neue For Number"/>
              </a:rPr>
              <a:t>探求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2316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6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0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0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6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7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206" y="173449"/>
            <a:ext cx="7294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 For Number"/>
              </a:rPr>
              <a:t>2.3</a:t>
            </a:r>
            <a:r>
              <a:rPr lang="zh-CN" altLang="en-US" dirty="0">
                <a:latin typeface="Helvetica Neue For Number"/>
              </a:rPr>
              <a:t>第三节 从汉字的结构探求词义的重要参考书</a:t>
            </a:r>
            <a:r>
              <a:rPr lang="en-US" altLang="zh-CN" dirty="0">
                <a:latin typeface="Helvetica Neue For Number"/>
              </a:rPr>
              <a:t>——《</a:t>
            </a:r>
            <a:r>
              <a:rPr lang="zh-CN" altLang="en-US" dirty="0">
                <a:latin typeface="Helvetica Neue For Number"/>
              </a:rPr>
              <a:t>说文解字</a:t>
            </a:r>
            <a:r>
              <a:rPr lang="en-US" altLang="zh-CN" dirty="0">
                <a:latin typeface="Helvetica Neue For Number"/>
              </a:rPr>
              <a:t>》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6642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6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294056"/>
            <a:ext cx="10799436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下列对汉字结构的分析完全正确的一项是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（</a:t>
            </a:r>
            <a:r>
              <a:rPr lang="en-US" altLang="zh-CN" sz="3200" dirty="0" smtClean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C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）</a:t>
            </a:r>
            <a:r>
              <a:rPr lang="zh-CN" altLang="en-US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A:</a:t>
            </a:r>
            <a:r>
              <a:rPr lang="zh-CN" altLang="en-US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泅，从水从囚。会意 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B:​</a:t>
            </a:r>
            <a:r>
              <a:rPr lang="zh-CN" altLang="en-US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眉，从目上长眉毛。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会意</a:t>
            </a:r>
            <a:endParaRPr lang="zh-CN" altLang="en-US" sz="3200" dirty="0">
              <a:solidFill>
                <a:srgbClr val="47494B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C:</a:t>
            </a:r>
            <a:r>
              <a:rPr lang="zh-CN" altLang="en-US" sz="3200" dirty="0">
                <a:solidFill>
                  <a:srgbClr val="FF7C80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吹，从口从欠。会意 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D</a:t>
            </a:r>
            <a:r>
              <a:rPr lang="en-US" altLang="zh-CN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:</a:t>
            </a:r>
            <a:r>
              <a:rPr lang="zh-CN" altLang="en-US" sz="3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饿，从我从食。会意</a:t>
            </a:r>
            <a:endParaRPr lang="zh-CN" altLang="en-US" sz="3200" dirty="0">
              <a:solidFill>
                <a:srgbClr val="47494B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1604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8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294056"/>
            <a:ext cx="10799436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以下对汉字结构的分析完全正确的一项是（ ）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A:</a:t>
            </a:r>
            <a:r>
              <a:rPr lang="zh-CN" altLang="en-US" sz="3200" dirty="0" smtClean="0"/>
              <a:t>龟，象龟之形，指事。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B</a:t>
            </a:r>
            <a:r>
              <a:rPr lang="en-US" altLang="zh-CN" sz="3200" dirty="0"/>
              <a:t>:</a:t>
            </a:r>
            <a:r>
              <a:rPr lang="zh-CN" altLang="en-US" sz="3200" dirty="0"/>
              <a:t>果，从田从木，会意。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C:</a:t>
            </a:r>
            <a:r>
              <a:rPr lang="zh-CN" altLang="en-US" sz="3200" dirty="0"/>
              <a:t>社，从土示声，形声。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D</a:t>
            </a:r>
            <a:r>
              <a:rPr lang="en-US" altLang="zh-CN" sz="3200" dirty="0" smtClean="0">
                <a:solidFill>
                  <a:srgbClr val="C00000"/>
                </a:solidFill>
              </a:rPr>
              <a:t>:</a:t>
            </a:r>
            <a:r>
              <a:rPr lang="zh-CN" altLang="en-US" sz="3200" dirty="0" smtClean="0">
                <a:solidFill>
                  <a:srgbClr val="C00000"/>
                </a:solidFill>
              </a:rPr>
              <a:t>颖，从禾顷声，形声。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1710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1880817"/>
            <a:ext cx="10799436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下列各组字，象形、指事、会意、形声四种结构类型都具备的是（  ）</a:t>
            </a:r>
            <a:br>
              <a:rPr lang="zh-CN" altLang="en-US" sz="3200" dirty="0"/>
            </a:br>
            <a:r>
              <a:rPr lang="en-US" altLang="zh-CN" sz="3200" dirty="0" smtClean="0"/>
              <a:t>A</a:t>
            </a:r>
            <a:r>
              <a:rPr lang="en-US" altLang="zh-CN" sz="3200" dirty="0"/>
              <a:t>:</a:t>
            </a:r>
            <a:r>
              <a:rPr lang="zh-CN" altLang="en-US" sz="3200" dirty="0"/>
              <a:t>心 矢 鹿 弛 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B:</a:t>
            </a:r>
            <a:r>
              <a:rPr lang="zh-CN" altLang="en-US" sz="3200" dirty="0"/>
              <a:t>耳 朱 名 息 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C00000"/>
                </a:solidFill>
              </a:rPr>
              <a:t>C:</a:t>
            </a:r>
            <a:r>
              <a:rPr lang="zh-CN" altLang="en-US" sz="3200" dirty="0">
                <a:solidFill>
                  <a:srgbClr val="C00000"/>
                </a:solidFill>
              </a:rPr>
              <a:t>豆 亦 莫 蝕 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D:​</a:t>
            </a:r>
            <a:r>
              <a:rPr lang="zh-CN" altLang="en-US" sz="3200" dirty="0"/>
              <a:t>齒 及 琢 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1404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1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036790"/>
            <a:ext cx="10799436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下列各组字中象形、指事、会意、形声四种结构类型都具备的一组是（ ）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A:</a:t>
            </a:r>
            <a:r>
              <a:rPr lang="zh-CN" altLang="en-US" sz="3200" dirty="0" smtClean="0"/>
              <a:t>大 漠 灾 祸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C00000"/>
                </a:solidFill>
              </a:rPr>
              <a:t>B:</a:t>
            </a:r>
            <a:r>
              <a:rPr lang="zh-CN" altLang="en-US" sz="3200" dirty="0" smtClean="0">
                <a:solidFill>
                  <a:srgbClr val="C00000"/>
                </a:solidFill>
              </a:rPr>
              <a:t>眉 亦 明 欢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C</a:t>
            </a:r>
            <a:r>
              <a:rPr lang="en-US" altLang="zh-CN" sz="3200" dirty="0"/>
              <a:t>:</a:t>
            </a:r>
            <a:r>
              <a:rPr lang="zh-CN" altLang="en-US" sz="3200" dirty="0"/>
              <a:t>其 刃 息 逐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D:</a:t>
            </a:r>
            <a:r>
              <a:rPr lang="zh-CN" altLang="en-US" sz="3200" dirty="0"/>
              <a:t>向 日 哀 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1804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3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0789" y="2294056"/>
            <a:ext cx="10799436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3200" dirty="0"/>
              <a:t>下列对汉字结构的分析完全正确的是（ ）</a:t>
            </a:r>
            <a:br>
              <a:rPr lang="zh-CN" altLang="en-US" sz="3200" dirty="0"/>
            </a:br>
            <a:r>
              <a:rPr lang="en-US" altLang="zh-CN" sz="3200" dirty="0" smtClean="0"/>
              <a:t>A</a:t>
            </a:r>
            <a:r>
              <a:rPr lang="en-US" altLang="zh-CN" sz="3200" dirty="0"/>
              <a:t>:</a:t>
            </a:r>
            <a:r>
              <a:rPr lang="zh-CN" altLang="en-US" sz="3200" dirty="0"/>
              <a:t>牧，从攴从牛，指事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B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赖，从束从负，会意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rgbClr val="C00000"/>
                </a:solidFill>
              </a:rPr>
              <a:t>C</a:t>
            </a:r>
            <a:r>
              <a:rPr lang="en-US" altLang="zh-CN" sz="3200" dirty="0">
                <a:solidFill>
                  <a:srgbClr val="C00000"/>
                </a:solidFill>
              </a:rPr>
              <a:t>:</a:t>
            </a:r>
            <a:r>
              <a:rPr lang="zh-CN" altLang="en-US" sz="3200" dirty="0">
                <a:solidFill>
                  <a:srgbClr val="C00000"/>
                </a:solidFill>
              </a:rPr>
              <a:t>高，象台观之形，象形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牟，象声气从口出，形声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410789" y="600657"/>
            <a:ext cx="222068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真题演练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563189" y="1255977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10789" y="1240737"/>
            <a:ext cx="222068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E3A6B6"/>
                </a:solidFill>
                <a:latin typeface="华文楷体" panose="02010600040101010101" charset="-122"/>
                <a:ea typeface="华文楷体" panose="02010600040101010101" charset="-122"/>
              </a:rPr>
              <a:t>1810</a:t>
            </a:r>
            <a:endParaRPr lang="zh-CN" altLang="en-US" sz="3600" b="1" dirty="0">
              <a:solidFill>
                <a:srgbClr val="E3A6B6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70810"/>
            <a:ext cx="1410789" cy="1436133"/>
          </a:xfrm>
          <a:prstGeom prst="rect">
            <a:avLst/>
          </a:prstGeom>
          <a:blipFill rotWithShape="1">
            <a:blip r:embed="rId3"/>
            <a:tile tx="0" ty="0" sx="30000" sy="30000" flip="none" algn="ctr"/>
          </a:blipFill>
          <a:ln>
            <a:solidFill>
              <a:srgbClr val="907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563189" y="1262875"/>
            <a:ext cx="2068285" cy="1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411</Words>
  <Application>Microsoft Office PowerPoint</Application>
  <PresentationFormat>宽屏</PresentationFormat>
  <Paragraphs>86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Helvetica Neue For Number</vt:lpstr>
      <vt:lpstr>汉仪旗黑-50S</vt:lpstr>
      <vt:lpstr>华文楷体</vt:lpstr>
      <vt:lpstr>宋体</vt:lpstr>
      <vt:lpstr>Arial</vt:lpstr>
      <vt:lpstr>Calibri</vt:lpstr>
      <vt:lpstr>Times New Roman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973</cp:revision>
  <dcterms:created xsi:type="dcterms:W3CDTF">2018-05-21T04:12:38Z</dcterms:created>
  <dcterms:modified xsi:type="dcterms:W3CDTF">2020-07-02T06:49:58Z</dcterms:modified>
</cp:coreProperties>
</file>